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935" r:id="rId2"/>
    <p:sldId id="936" r:id="rId3"/>
    <p:sldId id="374" r:id="rId4"/>
    <p:sldId id="937" r:id="rId5"/>
    <p:sldId id="938" r:id="rId6"/>
    <p:sldId id="939" r:id="rId7"/>
    <p:sldId id="391" r:id="rId8"/>
    <p:sldId id="940"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417" y="63"/>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12DC10-BC87-4471-B69D-133B2E95094D}" type="datetimeFigureOut">
              <a:rPr lang="en-US" smtClean="0"/>
              <a:t>11/27/2019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FE41B-A6BB-44FA-AA7C-004F53476FBE}" type="slidenum">
              <a:rPr lang="en-US" smtClean="0"/>
              <a:t>‹#›</a:t>
            </a:fld>
            <a:endParaRPr lang="en-US"/>
          </a:p>
        </p:txBody>
      </p:sp>
    </p:spTree>
    <p:extLst>
      <p:ext uri="{BB962C8B-B14F-4D97-AF65-F5344CB8AC3E}">
        <p14:creationId xmlns:p14="http://schemas.microsoft.com/office/powerpoint/2010/main" val="402713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371600" y="1143000"/>
            <a:ext cx="4114800" cy="3086100"/>
          </a:xfrm>
          <a:prstGeom prst="rect">
            <a:avLst/>
          </a:prstGeom>
          <a:ln/>
        </p:spPr>
      </p:sp>
      <p:sp>
        <p:nvSpPr>
          <p:cNvPr id="18435"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20000"/>
              </a:lnSpc>
            </a:pPr>
            <a:r>
              <a:rPr lang="en-US" altLang="en-US" b="1" baseline="0" dirty="0">
                <a:solidFill>
                  <a:srgbClr val="000099"/>
                </a:solidFill>
              </a:rPr>
              <a:t>This presentation is targeted as a Core subject.</a:t>
            </a:r>
          </a:p>
          <a:p>
            <a:pPr>
              <a:lnSpc>
                <a:spcPct val="120000"/>
              </a:lnSpc>
            </a:pPr>
            <a:endParaRPr lang="en-US" altLang="en-US" b="1" baseline="0" dirty="0">
              <a:solidFill>
                <a:srgbClr val="000099"/>
              </a:solidFill>
            </a:endParaRPr>
          </a:p>
          <a:p>
            <a:pPr>
              <a:lnSpc>
                <a:spcPct val="120000"/>
              </a:lnSpc>
            </a:pPr>
            <a:r>
              <a:rPr lang="en-US" altLang="en-US" b="1" baseline="0" dirty="0">
                <a:solidFill>
                  <a:srgbClr val="000099"/>
                </a:solidFill>
              </a:rPr>
              <a:t>Repayment of Unemployment Compensation for prior years is not handled correctly in TaxSlayer. See slide deck 35 Payments, Comprehensive Topic.</a:t>
            </a:r>
            <a:endParaRPr lang="en-US" altLang="en-US" b="1" dirty="0"/>
          </a:p>
        </p:txBody>
      </p:sp>
      <p:sp>
        <p:nvSpPr>
          <p:cNvPr id="18436"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55057" indent="-290406">
              <a:spcBef>
                <a:spcPct val="30000"/>
              </a:spcBef>
              <a:defRPr sz="1200">
                <a:solidFill>
                  <a:schemeClr val="tx1"/>
                </a:solidFill>
                <a:latin typeface="Calibri" panose="020F0502020204030204" pitchFamily="34" charset="0"/>
                <a:cs typeface="Arial" panose="020B0604020202020204" pitchFamily="34" charset="0"/>
              </a:defRPr>
            </a:lvl2pPr>
            <a:lvl3pPr marL="1161626" indent="-232325">
              <a:spcBef>
                <a:spcPct val="30000"/>
              </a:spcBef>
              <a:defRPr sz="1200">
                <a:solidFill>
                  <a:schemeClr val="tx1"/>
                </a:solidFill>
                <a:latin typeface="Calibri" panose="020F0502020204030204" pitchFamily="34" charset="0"/>
                <a:cs typeface="Arial" panose="020B0604020202020204" pitchFamily="34" charset="0"/>
              </a:defRPr>
            </a:lvl3pPr>
            <a:lvl4pPr marL="1626276" indent="-232325">
              <a:spcBef>
                <a:spcPct val="30000"/>
              </a:spcBef>
              <a:defRPr sz="1200">
                <a:solidFill>
                  <a:schemeClr val="tx1"/>
                </a:solidFill>
                <a:latin typeface="Calibri" panose="020F0502020204030204" pitchFamily="34" charset="0"/>
                <a:cs typeface="Arial" panose="020B0604020202020204" pitchFamily="34" charset="0"/>
              </a:defRPr>
            </a:lvl4pPr>
            <a:lvl5pPr marL="2090928" indent="-232325">
              <a:spcBef>
                <a:spcPct val="30000"/>
              </a:spcBef>
              <a:defRPr sz="1200">
                <a:solidFill>
                  <a:schemeClr val="tx1"/>
                </a:solidFill>
                <a:latin typeface="Calibri" panose="020F0502020204030204" pitchFamily="34" charset="0"/>
                <a:cs typeface="Arial" panose="020B0604020202020204" pitchFamily="34" charset="0"/>
              </a:defRPr>
            </a:lvl5pPr>
            <a:lvl6pPr marL="2555578"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3020228"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84879"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949529"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DD828C15-E6B3-4FDE-AEB8-7DC2E0F63712}" type="slidenum">
              <a:rPr lang="en-US" altLang="en-US">
                <a:cs typeface="Calibri" panose="020F0502020204030204" pitchFamily="34" charset="0"/>
              </a:rPr>
              <a:pPr>
                <a:spcBef>
                  <a:spcPct val="0"/>
                </a:spcBef>
              </a:pPr>
              <a:t>1</a:t>
            </a:fld>
            <a:endParaRPr lang="en-US" altLang="en-US" dirty="0">
              <a:cs typeface="Calibri" panose="020F0502020204030204" pitchFamily="34" charset="0"/>
            </a:endParaRPr>
          </a:p>
        </p:txBody>
      </p:sp>
      <p:sp>
        <p:nvSpPr>
          <p:cNvPr id="2" name="Date Placeholder 1"/>
          <p:cNvSpPr>
            <a:spLocks noGrp="1"/>
          </p:cNvSpPr>
          <p:nvPr>
            <p:ph type="dt" idx="10"/>
          </p:nvPr>
        </p:nvSpPr>
        <p:spPr>
          <a:xfrm>
            <a:off x="3884613" y="0"/>
            <a:ext cx="2971800" cy="458788"/>
          </a:xfrm>
          <a:prstGeom prst="rect">
            <a:avLst/>
          </a:prstGeom>
        </p:spPr>
        <p:txBody>
          <a:bodyPr/>
          <a:lstStyle/>
          <a:p>
            <a:pPr>
              <a:defRPr/>
            </a:pPr>
            <a:endParaRPr lang="en-US" altLang="en-US"/>
          </a:p>
        </p:txBody>
      </p:sp>
    </p:spTree>
    <p:extLst>
      <p:ext uri="{BB962C8B-B14F-4D97-AF65-F5344CB8AC3E}">
        <p14:creationId xmlns:p14="http://schemas.microsoft.com/office/powerpoint/2010/main" val="4138348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4CB6F120-55C7-428A-9798-90DDECEB9A04}" type="slidenum">
              <a:rPr lang="en-US" smtClean="0"/>
              <a:t>2</a:t>
            </a:fld>
            <a:endParaRPr lang="en-US"/>
          </a:p>
        </p:txBody>
      </p:sp>
      <p:sp>
        <p:nvSpPr>
          <p:cNvPr id="5" name="Date Placeholder 4"/>
          <p:cNvSpPr>
            <a:spLocks noGrp="1"/>
          </p:cNvSpPr>
          <p:nvPr>
            <p:ph type="dt" idx="11"/>
          </p:nvPr>
        </p:nvSpPr>
        <p:spPr>
          <a:xfrm>
            <a:off x="3884613" y="0"/>
            <a:ext cx="2971800" cy="458788"/>
          </a:xfrm>
          <a:prstGeom prst="rect">
            <a:avLst/>
          </a:prstGeom>
        </p:spPr>
        <p:txBody>
          <a:bodyPr/>
          <a:lstStyle/>
          <a:p>
            <a:fld id="{E3BECCB2-6C8B-4043-BDBF-46DCC5A0C042}" type="datetime1">
              <a:rPr lang="en-US" smtClean="0"/>
              <a:t>11/27/2019</a:t>
            </a:fld>
            <a:endParaRPr lang="en-US"/>
          </a:p>
        </p:txBody>
      </p:sp>
    </p:spTree>
    <p:extLst>
      <p:ext uri="{BB962C8B-B14F-4D97-AF65-F5344CB8AC3E}">
        <p14:creationId xmlns:p14="http://schemas.microsoft.com/office/powerpoint/2010/main" val="998985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1371600" y="1143000"/>
            <a:ext cx="4114800" cy="3086100"/>
          </a:xfrm>
          <a:prstGeom prst="rect">
            <a:avLst/>
          </a:prstGeom>
          <a:ln/>
        </p:spPr>
      </p:sp>
      <p:sp>
        <p:nvSpPr>
          <p:cNvPr id="19459"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19460"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55057" indent="-290406">
              <a:spcBef>
                <a:spcPct val="30000"/>
              </a:spcBef>
              <a:defRPr sz="1200">
                <a:solidFill>
                  <a:schemeClr val="tx1"/>
                </a:solidFill>
                <a:latin typeface="Calibri" panose="020F0502020204030204" pitchFamily="34" charset="0"/>
                <a:cs typeface="Arial" panose="020B0604020202020204" pitchFamily="34" charset="0"/>
              </a:defRPr>
            </a:lvl2pPr>
            <a:lvl3pPr marL="1161626" indent="-232325">
              <a:spcBef>
                <a:spcPct val="30000"/>
              </a:spcBef>
              <a:defRPr sz="1200">
                <a:solidFill>
                  <a:schemeClr val="tx1"/>
                </a:solidFill>
                <a:latin typeface="Calibri" panose="020F0502020204030204" pitchFamily="34" charset="0"/>
                <a:cs typeface="Arial" panose="020B0604020202020204" pitchFamily="34" charset="0"/>
              </a:defRPr>
            </a:lvl3pPr>
            <a:lvl4pPr marL="1626276" indent="-232325">
              <a:spcBef>
                <a:spcPct val="30000"/>
              </a:spcBef>
              <a:defRPr sz="1200">
                <a:solidFill>
                  <a:schemeClr val="tx1"/>
                </a:solidFill>
                <a:latin typeface="Calibri" panose="020F0502020204030204" pitchFamily="34" charset="0"/>
                <a:cs typeface="Arial" panose="020B0604020202020204" pitchFamily="34" charset="0"/>
              </a:defRPr>
            </a:lvl4pPr>
            <a:lvl5pPr marL="2090928" indent="-232325">
              <a:spcBef>
                <a:spcPct val="30000"/>
              </a:spcBef>
              <a:defRPr sz="1200">
                <a:solidFill>
                  <a:schemeClr val="tx1"/>
                </a:solidFill>
                <a:latin typeface="Calibri" panose="020F0502020204030204" pitchFamily="34" charset="0"/>
                <a:cs typeface="Arial" panose="020B0604020202020204" pitchFamily="34" charset="0"/>
              </a:defRPr>
            </a:lvl5pPr>
            <a:lvl6pPr marL="2555578"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3020228"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84879"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949529"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0C4ACFEE-BA14-45D7-9176-E8CC1AE84206}" type="slidenum">
              <a:rPr lang="en-US" altLang="en-US">
                <a:cs typeface="Calibri" panose="020F0502020204030204" pitchFamily="34" charset="0"/>
              </a:rPr>
              <a:pPr>
                <a:spcBef>
                  <a:spcPct val="0"/>
                </a:spcBef>
              </a:pPr>
              <a:t>3</a:t>
            </a:fld>
            <a:endParaRPr lang="en-US" altLang="en-US" dirty="0">
              <a:cs typeface="Calibri" panose="020F0502020204030204" pitchFamily="34" charset="0"/>
            </a:endParaRPr>
          </a:p>
        </p:txBody>
      </p:sp>
      <p:sp>
        <p:nvSpPr>
          <p:cNvPr id="2" name="Date Placeholder 1"/>
          <p:cNvSpPr>
            <a:spLocks noGrp="1"/>
          </p:cNvSpPr>
          <p:nvPr>
            <p:ph type="dt" idx="10"/>
          </p:nvPr>
        </p:nvSpPr>
        <p:spPr>
          <a:xfrm>
            <a:off x="3884613" y="0"/>
            <a:ext cx="2971800" cy="458788"/>
          </a:xfrm>
          <a:prstGeom prst="rect">
            <a:avLst/>
          </a:prstGeom>
        </p:spPr>
        <p:txBody>
          <a:bodyPr/>
          <a:lstStyle/>
          <a:p>
            <a:pPr>
              <a:defRPr/>
            </a:pPr>
            <a:endParaRPr lang="en-US" altLang="en-US"/>
          </a:p>
        </p:txBody>
      </p:sp>
    </p:spTree>
    <p:extLst>
      <p:ext uri="{BB962C8B-B14F-4D97-AF65-F5344CB8AC3E}">
        <p14:creationId xmlns:p14="http://schemas.microsoft.com/office/powerpoint/2010/main" val="839469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371600" y="1143000"/>
            <a:ext cx="4114800" cy="3086100"/>
          </a:xfrm>
          <a:prstGeom prst="rect">
            <a:avLst/>
          </a:prstGeom>
          <a:ln/>
        </p:spPr>
      </p:sp>
      <p:sp>
        <p:nvSpPr>
          <p:cNvPr id="20483"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altLang="en-US" b="1" dirty="0"/>
              <a:t>Instructor note:  Have</a:t>
            </a:r>
            <a:r>
              <a:rPr lang="en-US" altLang="en-US" b="1" baseline="0" dirty="0"/>
              <a:t> volunteers review Pub 4012 to determine whether the income is earned/unearned and taxable/non-taxable</a:t>
            </a:r>
          </a:p>
          <a:p>
            <a:pPr marL="0" indent="0">
              <a:buFont typeface="Arial" panose="020B0604020202020204" pitchFamily="34" charset="0"/>
              <a:buNone/>
            </a:pPr>
            <a:endParaRPr lang="en-US" altLang="en-US" b="1" baseline="0" dirty="0"/>
          </a:p>
          <a:p>
            <a:pPr marL="0" indent="0">
              <a:buFont typeface="Arial" panose="020B0604020202020204" pitchFamily="34" charset="0"/>
              <a:buNone/>
            </a:pPr>
            <a:r>
              <a:rPr lang="en-US" altLang="en-US" b="1" baseline="0" dirty="0"/>
              <a:t>Answer: unearned income</a:t>
            </a:r>
            <a:br>
              <a:rPr lang="en-US" altLang="en-US" b="1" dirty="0"/>
            </a:br>
            <a:br>
              <a:rPr lang="en-US" altLang="en-US" b="1" dirty="0"/>
            </a:br>
            <a:r>
              <a:rPr lang="en-US" altLang="en-US" b="1" dirty="0"/>
              <a:t>If a taxpayer does not have their 1099-G, there is a phone number for most states to call where they can find out what they received and their withholding if any. They will need the payer and the payer’s Federal identification number</a:t>
            </a:r>
          </a:p>
          <a:p>
            <a:pPr marL="171450" indent="-171450">
              <a:buFont typeface="Arial" panose="020B0604020202020204" pitchFamily="34" charset="0"/>
              <a:buChar char="•"/>
            </a:pPr>
            <a:endParaRPr lang="en-US" altLang="en-US" b="1" dirty="0"/>
          </a:p>
        </p:txBody>
      </p:sp>
      <p:sp>
        <p:nvSpPr>
          <p:cNvPr id="20484"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55057" indent="-290406">
              <a:spcBef>
                <a:spcPct val="30000"/>
              </a:spcBef>
              <a:defRPr sz="1200">
                <a:solidFill>
                  <a:schemeClr val="tx1"/>
                </a:solidFill>
                <a:latin typeface="Calibri" panose="020F0502020204030204" pitchFamily="34" charset="0"/>
                <a:cs typeface="Arial" panose="020B0604020202020204" pitchFamily="34" charset="0"/>
              </a:defRPr>
            </a:lvl2pPr>
            <a:lvl3pPr marL="1161626" indent="-232325">
              <a:spcBef>
                <a:spcPct val="30000"/>
              </a:spcBef>
              <a:defRPr sz="1200">
                <a:solidFill>
                  <a:schemeClr val="tx1"/>
                </a:solidFill>
                <a:latin typeface="Calibri" panose="020F0502020204030204" pitchFamily="34" charset="0"/>
                <a:cs typeface="Arial" panose="020B0604020202020204" pitchFamily="34" charset="0"/>
              </a:defRPr>
            </a:lvl3pPr>
            <a:lvl4pPr marL="1626276" indent="-232325">
              <a:spcBef>
                <a:spcPct val="30000"/>
              </a:spcBef>
              <a:defRPr sz="1200">
                <a:solidFill>
                  <a:schemeClr val="tx1"/>
                </a:solidFill>
                <a:latin typeface="Calibri" panose="020F0502020204030204" pitchFamily="34" charset="0"/>
                <a:cs typeface="Arial" panose="020B0604020202020204" pitchFamily="34" charset="0"/>
              </a:defRPr>
            </a:lvl4pPr>
            <a:lvl5pPr marL="2090928" indent="-232325">
              <a:spcBef>
                <a:spcPct val="30000"/>
              </a:spcBef>
              <a:defRPr sz="1200">
                <a:solidFill>
                  <a:schemeClr val="tx1"/>
                </a:solidFill>
                <a:latin typeface="Calibri" panose="020F0502020204030204" pitchFamily="34" charset="0"/>
                <a:cs typeface="Arial" panose="020B0604020202020204" pitchFamily="34" charset="0"/>
              </a:defRPr>
            </a:lvl5pPr>
            <a:lvl6pPr marL="2555578"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3020228"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84879"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949529"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C33A4E47-3787-42BD-B1C0-18AD35C63176}" type="slidenum">
              <a:rPr lang="en-US" altLang="en-US">
                <a:cs typeface="Calibri" panose="020F0502020204030204" pitchFamily="34" charset="0"/>
              </a:rPr>
              <a:pPr>
                <a:spcBef>
                  <a:spcPct val="0"/>
                </a:spcBef>
              </a:pPr>
              <a:t>4</a:t>
            </a:fld>
            <a:endParaRPr lang="en-US" altLang="en-US" dirty="0">
              <a:cs typeface="Calibri" panose="020F0502020204030204" pitchFamily="34" charset="0"/>
            </a:endParaRPr>
          </a:p>
        </p:txBody>
      </p:sp>
      <p:sp>
        <p:nvSpPr>
          <p:cNvPr id="2" name="Date Placeholder 1"/>
          <p:cNvSpPr>
            <a:spLocks noGrp="1"/>
          </p:cNvSpPr>
          <p:nvPr>
            <p:ph type="dt" idx="10"/>
          </p:nvPr>
        </p:nvSpPr>
        <p:spPr>
          <a:xfrm>
            <a:off x="3884613" y="0"/>
            <a:ext cx="2971800" cy="458788"/>
          </a:xfrm>
          <a:prstGeom prst="rect">
            <a:avLst/>
          </a:prstGeom>
        </p:spPr>
        <p:txBody>
          <a:bodyPr/>
          <a:lstStyle/>
          <a:p>
            <a:pPr>
              <a:defRPr/>
            </a:pPr>
            <a:endParaRPr lang="en-US" altLang="en-US"/>
          </a:p>
        </p:txBody>
      </p:sp>
    </p:spTree>
    <p:extLst>
      <p:ext uri="{BB962C8B-B14F-4D97-AF65-F5344CB8AC3E}">
        <p14:creationId xmlns:p14="http://schemas.microsoft.com/office/powerpoint/2010/main" val="1408813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Instructor note: Have volunteers review</a:t>
            </a:r>
            <a:r>
              <a:rPr lang="en-US" baseline="0" dirty="0"/>
              <a:t> the Tax-Aide Scope Manual.  The answer is on the next slide.</a:t>
            </a:r>
            <a:br>
              <a:rPr lang="en-US" baseline="0" dirty="0"/>
            </a:br>
            <a:endParaRPr lang="en-US" dirty="0"/>
          </a:p>
          <a:p>
            <a:endParaRPr lang="en-US" dirty="0"/>
          </a:p>
        </p:txBody>
      </p:sp>
      <p:sp>
        <p:nvSpPr>
          <p:cNvPr id="4" name="Date Placeholder 3"/>
          <p:cNvSpPr>
            <a:spLocks noGrp="1"/>
          </p:cNvSpPr>
          <p:nvPr>
            <p:ph type="dt" idx="10"/>
          </p:nvPr>
        </p:nvSpPr>
        <p:spPr>
          <a:xfrm>
            <a:off x="3884613" y="0"/>
            <a:ext cx="2971800" cy="458788"/>
          </a:xfrm>
          <a:prstGeom prst="rect">
            <a:avLst/>
          </a:prstGeom>
        </p:spPr>
        <p:txBody>
          <a:bodyPr/>
          <a:lstStyle/>
          <a:p>
            <a:pPr>
              <a:defRPr/>
            </a:pPr>
            <a:endParaRPr lang="en-US" altLang="en-US" dirty="0"/>
          </a:p>
        </p:txBody>
      </p:sp>
      <p:sp>
        <p:nvSpPr>
          <p:cNvPr id="5" name="Slide Number Placeholder 4"/>
          <p:cNvSpPr>
            <a:spLocks noGrp="1"/>
          </p:cNvSpPr>
          <p:nvPr>
            <p:ph type="sldNum" sz="quarter" idx="11"/>
          </p:nvPr>
        </p:nvSpPr>
        <p:spPr>
          <a:xfrm>
            <a:off x="3884613" y="8685213"/>
            <a:ext cx="2971800" cy="458787"/>
          </a:xfrm>
          <a:prstGeom prst="rect">
            <a:avLst/>
          </a:prstGeom>
        </p:spPr>
        <p:txBody>
          <a:bodyPr/>
          <a:lstStyle/>
          <a:p>
            <a:fld id="{BF6AEA5A-1E2B-4EBD-B9CE-C3911F3987F0}" type="slidenum">
              <a:rPr lang="en-US" altLang="en-US" smtClean="0"/>
              <a:pPr/>
              <a:t>5</a:t>
            </a:fld>
            <a:endParaRPr lang="en-US" altLang="en-US" dirty="0"/>
          </a:p>
        </p:txBody>
      </p:sp>
    </p:spTree>
    <p:extLst>
      <p:ext uri="{BB962C8B-B14F-4D97-AF65-F5344CB8AC3E}">
        <p14:creationId xmlns:p14="http://schemas.microsoft.com/office/powerpoint/2010/main" val="2161917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4CB6F120-55C7-428A-9798-90DDECEB9A04}" type="slidenum">
              <a:rPr lang="en-US" smtClean="0"/>
              <a:t>6</a:t>
            </a:fld>
            <a:endParaRPr lang="en-US"/>
          </a:p>
        </p:txBody>
      </p:sp>
      <p:sp>
        <p:nvSpPr>
          <p:cNvPr id="5" name="Date Placeholder 4"/>
          <p:cNvSpPr>
            <a:spLocks noGrp="1"/>
          </p:cNvSpPr>
          <p:nvPr>
            <p:ph type="dt" idx="11"/>
          </p:nvPr>
        </p:nvSpPr>
        <p:spPr>
          <a:xfrm>
            <a:off x="3884613" y="0"/>
            <a:ext cx="2971800" cy="458788"/>
          </a:xfrm>
          <a:prstGeom prst="rect">
            <a:avLst/>
          </a:prstGeom>
        </p:spPr>
        <p:txBody>
          <a:bodyPr/>
          <a:lstStyle/>
          <a:p>
            <a:fld id="{F622A998-17A3-40A0-922A-25B3EA505CF3}" type="datetime1">
              <a:rPr lang="en-US" smtClean="0"/>
              <a:t>11/27/2019</a:t>
            </a:fld>
            <a:endParaRPr lang="en-US"/>
          </a:p>
        </p:txBody>
      </p:sp>
    </p:spTree>
    <p:extLst>
      <p:ext uri="{BB962C8B-B14F-4D97-AF65-F5344CB8AC3E}">
        <p14:creationId xmlns:p14="http://schemas.microsoft.com/office/powerpoint/2010/main" val="1645075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endParaRPr lang="en-US" dirty="0"/>
          </a:p>
        </p:txBody>
      </p:sp>
      <p:sp>
        <p:nvSpPr>
          <p:cNvPr id="4" name="Date Placeholder 3"/>
          <p:cNvSpPr>
            <a:spLocks noGrp="1"/>
          </p:cNvSpPr>
          <p:nvPr>
            <p:ph type="dt" idx="10"/>
          </p:nvPr>
        </p:nvSpPr>
        <p:spPr>
          <a:xfrm>
            <a:off x="3884613" y="0"/>
            <a:ext cx="2971800" cy="458788"/>
          </a:xfrm>
          <a:prstGeom prst="rect">
            <a:avLst/>
          </a:prstGeom>
        </p:spPr>
        <p:txBody>
          <a:bodyPr/>
          <a:lstStyle/>
          <a:p>
            <a:pPr>
              <a:defRPr/>
            </a:pPr>
            <a:endParaRPr lang="en-US" altLang="en-US" dirty="0"/>
          </a:p>
        </p:txBody>
      </p:sp>
      <p:sp>
        <p:nvSpPr>
          <p:cNvPr id="5" name="Slide Number Placeholder 4"/>
          <p:cNvSpPr>
            <a:spLocks noGrp="1"/>
          </p:cNvSpPr>
          <p:nvPr>
            <p:ph type="sldNum" sz="quarter" idx="11"/>
          </p:nvPr>
        </p:nvSpPr>
        <p:spPr>
          <a:xfrm>
            <a:off x="3884613" y="8685213"/>
            <a:ext cx="2971800" cy="458787"/>
          </a:xfrm>
          <a:prstGeom prst="rect">
            <a:avLst/>
          </a:prstGeom>
        </p:spPr>
        <p:txBody>
          <a:bodyPr/>
          <a:lstStyle/>
          <a:p>
            <a:fld id="{BF6AEA5A-1E2B-4EBD-B9CE-C3911F3987F0}" type="slidenum">
              <a:rPr lang="en-US" altLang="en-US" smtClean="0"/>
              <a:pPr/>
              <a:t>7</a:t>
            </a:fld>
            <a:endParaRPr lang="en-US" altLang="en-US" dirty="0"/>
          </a:p>
        </p:txBody>
      </p:sp>
    </p:spTree>
    <p:extLst>
      <p:ext uri="{BB962C8B-B14F-4D97-AF65-F5344CB8AC3E}">
        <p14:creationId xmlns:p14="http://schemas.microsoft.com/office/powerpoint/2010/main" val="2426337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371600" y="1143000"/>
            <a:ext cx="4114800" cy="3086100"/>
          </a:xfrm>
          <a:prstGeom prst="rect">
            <a:avLst/>
          </a:prstGeom>
          <a:ln/>
        </p:spPr>
      </p:sp>
      <p:sp>
        <p:nvSpPr>
          <p:cNvPr id="23555"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p>
        </p:txBody>
      </p:sp>
      <p:sp>
        <p:nvSpPr>
          <p:cNvPr id="23556"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55057" indent="-290406">
              <a:spcBef>
                <a:spcPct val="30000"/>
              </a:spcBef>
              <a:defRPr sz="1200">
                <a:solidFill>
                  <a:schemeClr val="tx1"/>
                </a:solidFill>
                <a:latin typeface="Calibri" panose="020F0502020204030204" pitchFamily="34" charset="0"/>
                <a:cs typeface="Arial" panose="020B0604020202020204" pitchFamily="34" charset="0"/>
              </a:defRPr>
            </a:lvl2pPr>
            <a:lvl3pPr marL="1161626" indent="-232325">
              <a:spcBef>
                <a:spcPct val="30000"/>
              </a:spcBef>
              <a:defRPr sz="1200">
                <a:solidFill>
                  <a:schemeClr val="tx1"/>
                </a:solidFill>
                <a:latin typeface="Calibri" panose="020F0502020204030204" pitchFamily="34" charset="0"/>
                <a:cs typeface="Arial" panose="020B0604020202020204" pitchFamily="34" charset="0"/>
              </a:defRPr>
            </a:lvl3pPr>
            <a:lvl4pPr marL="1626276" indent="-232325">
              <a:spcBef>
                <a:spcPct val="30000"/>
              </a:spcBef>
              <a:defRPr sz="1200">
                <a:solidFill>
                  <a:schemeClr val="tx1"/>
                </a:solidFill>
                <a:latin typeface="Calibri" panose="020F0502020204030204" pitchFamily="34" charset="0"/>
                <a:cs typeface="Arial" panose="020B0604020202020204" pitchFamily="34" charset="0"/>
              </a:defRPr>
            </a:lvl4pPr>
            <a:lvl5pPr marL="2090928" indent="-232325">
              <a:spcBef>
                <a:spcPct val="30000"/>
              </a:spcBef>
              <a:defRPr sz="1200">
                <a:solidFill>
                  <a:schemeClr val="tx1"/>
                </a:solidFill>
                <a:latin typeface="Calibri" panose="020F0502020204030204" pitchFamily="34" charset="0"/>
                <a:cs typeface="Arial" panose="020B0604020202020204" pitchFamily="34" charset="0"/>
              </a:defRPr>
            </a:lvl5pPr>
            <a:lvl6pPr marL="2555578"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3020228"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84879"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949529" indent="-232325"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7921836D-ED0E-46B2-AC67-8FA4A298F457}" type="slidenum">
              <a:rPr lang="en-US" altLang="en-US">
                <a:cs typeface="Calibri" panose="020F0502020204030204" pitchFamily="34" charset="0"/>
              </a:rPr>
              <a:pPr>
                <a:spcBef>
                  <a:spcPct val="0"/>
                </a:spcBef>
              </a:pPr>
              <a:t>8</a:t>
            </a:fld>
            <a:endParaRPr lang="en-US" altLang="en-US" dirty="0">
              <a:cs typeface="Calibri" panose="020F0502020204030204" pitchFamily="34" charset="0"/>
            </a:endParaRPr>
          </a:p>
        </p:txBody>
      </p:sp>
      <p:sp>
        <p:nvSpPr>
          <p:cNvPr id="2" name="Date Placeholder 1"/>
          <p:cNvSpPr>
            <a:spLocks noGrp="1"/>
          </p:cNvSpPr>
          <p:nvPr>
            <p:ph type="dt" idx="10"/>
          </p:nvPr>
        </p:nvSpPr>
        <p:spPr>
          <a:xfrm>
            <a:off x="3884613" y="0"/>
            <a:ext cx="2971800" cy="458788"/>
          </a:xfrm>
          <a:prstGeom prst="rect">
            <a:avLst/>
          </a:prstGeom>
        </p:spPr>
        <p:txBody>
          <a:bodyPr/>
          <a:lstStyle/>
          <a:p>
            <a:pPr>
              <a:defRPr/>
            </a:pPr>
            <a:endParaRPr lang="en-US" altLang="en-US"/>
          </a:p>
        </p:txBody>
      </p:sp>
    </p:spTree>
    <p:extLst>
      <p:ext uri="{BB962C8B-B14F-4D97-AF65-F5344CB8AC3E}">
        <p14:creationId xmlns:p14="http://schemas.microsoft.com/office/powerpoint/2010/main" val="655712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9144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7" name="Rectangle 6"/>
          <p:cNvSpPr/>
          <p:nvPr/>
        </p:nvSpPr>
        <p:spPr>
          <a:xfrm>
            <a:off x="2" y="1218977"/>
            <a:ext cx="6599583"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3" name="Subtitle 2"/>
          <p:cNvSpPr>
            <a:spLocks noGrp="1"/>
          </p:cNvSpPr>
          <p:nvPr>
            <p:ph type="subTitle" idx="1"/>
          </p:nvPr>
        </p:nvSpPr>
        <p:spPr>
          <a:xfrm>
            <a:off x="687377" y="3697342"/>
            <a:ext cx="5224830" cy="1112839"/>
          </a:xfrm>
          <a:prstGeom prst="rect">
            <a:avLst/>
          </a:prstGeom>
        </p:spPr>
        <p:txBody>
          <a:bodyPr anchor="ctr">
            <a:noAutofit/>
          </a:bodyPr>
          <a:lstStyle>
            <a:lvl1pPr marL="0" indent="0" algn="ctr">
              <a:spcBef>
                <a:spcPts val="0"/>
              </a:spcBef>
              <a:buNone/>
              <a:defRPr sz="1800">
                <a:solidFill>
                  <a:schemeClr val="bg1"/>
                </a:solidFill>
              </a:defRPr>
            </a:lvl1pPr>
            <a:lvl2pPr marL="257169" indent="0" algn="ctr">
              <a:buNone/>
              <a:defRPr>
                <a:solidFill>
                  <a:schemeClr val="tx1">
                    <a:tint val="75000"/>
                  </a:schemeClr>
                </a:solidFill>
              </a:defRPr>
            </a:lvl2pPr>
            <a:lvl3pPr marL="514338" indent="0" algn="ctr">
              <a:buNone/>
              <a:defRPr>
                <a:solidFill>
                  <a:schemeClr val="tx1">
                    <a:tint val="75000"/>
                  </a:schemeClr>
                </a:solidFill>
              </a:defRPr>
            </a:lvl3pPr>
            <a:lvl4pPr marL="771506" indent="0" algn="ctr">
              <a:buNone/>
              <a:defRPr>
                <a:solidFill>
                  <a:schemeClr val="tx1">
                    <a:tint val="75000"/>
                  </a:schemeClr>
                </a:solidFill>
              </a:defRPr>
            </a:lvl4pPr>
            <a:lvl5pPr marL="1028675" indent="0" algn="ctr">
              <a:buNone/>
              <a:defRPr>
                <a:solidFill>
                  <a:schemeClr val="tx1">
                    <a:tint val="75000"/>
                  </a:schemeClr>
                </a:solidFill>
              </a:defRPr>
            </a:lvl5pPr>
            <a:lvl6pPr marL="1285843" indent="0" algn="ctr">
              <a:buNone/>
              <a:defRPr>
                <a:solidFill>
                  <a:schemeClr val="tx1">
                    <a:tint val="75000"/>
                  </a:schemeClr>
                </a:solidFill>
              </a:defRPr>
            </a:lvl6pPr>
            <a:lvl7pPr marL="1543012" indent="0" algn="ctr">
              <a:buNone/>
              <a:defRPr>
                <a:solidFill>
                  <a:schemeClr val="tx1">
                    <a:tint val="75000"/>
                  </a:schemeClr>
                </a:solidFill>
              </a:defRPr>
            </a:lvl7pPr>
            <a:lvl8pPr marL="1800180" indent="0" algn="ctr">
              <a:buNone/>
              <a:defRPr>
                <a:solidFill>
                  <a:schemeClr val="tx1">
                    <a:tint val="75000"/>
                  </a:schemeClr>
                </a:solidFill>
              </a:defRPr>
            </a:lvl8pPr>
            <a:lvl9pPr marL="205734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2" y="5056023"/>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0" name="Rectangle 9"/>
          <p:cNvSpPr/>
          <p:nvPr/>
        </p:nvSpPr>
        <p:spPr>
          <a:xfrm>
            <a:off x="2" y="5056022"/>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Title 5"/>
          <p:cNvSpPr>
            <a:spLocks noGrp="1"/>
          </p:cNvSpPr>
          <p:nvPr>
            <p:ph type="title"/>
          </p:nvPr>
        </p:nvSpPr>
        <p:spPr>
          <a:xfrm>
            <a:off x="685842" y="1875512"/>
            <a:ext cx="5227900" cy="1219200"/>
          </a:xfrm>
        </p:spPr>
        <p:txBody>
          <a:bodyPr>
            <a:noAutofit/>
          </a:bodyPr>
          <a:lstStyle>
            <a:lvl1pPr algn="ctr">
              <a:defRPr sz="2475"/>
            </a:lvl1pPr>
          </a:lstStyle>
          <a:p>
            <a:r>
              <a:rPr lang="en-US"/>
              <a:t>Click to edit Master title style</a:t>
            </a:r>
            <a:endParaRPr lang="en-US" dirty="0"/>
          </a:p>
        </p:txBody>
      </p:sp>
      <p:sp>
        <p:nvSpPr>
          <p:cNvPr id="9" name="Rectangle 8"/>
          <p:cNvSpPr/>
          <p:nvPr/>
        </p:nvSpPr>
        <p:spPr>
          <a:xfrm>
            <a:off x="1" y="5080555"/>
            <a:ext cx="660196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
        <p:nvSpPr>
          <p:cNvPr id="11" name="Date Placeholder 3">
            <a:extLst>
              <a:ext uri="{FF2B5EF4-FFF2-40B4-BE49-F238E27FC236}">
                <a16:creationId xmlns:a16="http://schemas.microsoft.com/office/drawing/2014/main" id="{325D16B6-152B-4FDE-BF54-4398ECB14290}"/>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2" name="Footer Placeholder 4">
            <a:extLst>
              <a:ext uri="{FF2B5EF4-FFF2-40B4-BE49-F238E27FC236}">
                <a16:creationId xmlns:a16="http://schemas.microsoft.com/office/drawing/2014/main" id="{534A7236-1F7D-4C44-9FB2-218DB8E05CA8}"/>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3" name="Slide Number Placeholder 5">
            <a:extLst>
              <a:ext uri="{FF2B5EF4-FFF2-40B4-BE49-F238E27FC236}">
                <a16:creationId xmlns:a16="http://schemas.microsoft.com/office/drawing/2014/main" id="{50BAE30B-22A1-41E6-98B6-04A1B88E0F68}"/>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46209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6" name="Text Placeholder 5"/>
          <p:cNvSpPr>
            <a:spLocks noGrp="1"/>
          </p:cNvSpPr>
          <p:nvPr>
            <p:ph type="body" sz="quarter" idx="15"/>
          </p:nvPr>
        </p:nvSpPr>
        <p:spPr>
          <a:xfrm>
            <a:off x="962025"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4797029"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6574646"/>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500" y="1535117"/>
            <a:ext cx="3497580" cy="639763"/>
          </a:xfrm>
          <a:prstGeom prst="rect">
            <a:avLst/>
          </a:prstGeom>
        </p:spPr>
        <p:txBody>
          <a:bodyPr anchor="b"/>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5" name="Text Placeholder 4"/>
          <p:cNvSpPr>
            <a:spLocks noGrp="1"/>
          </p:cNvSpPr>
          <p:nvPr>
            <p:ph type="body" sz="quarter" idx="3"/>
          </p:nvPr>
        </p:nvSpPr>
        <p:spPr>
          <a:xfrm>
            <a:off x="4806462" y="1535117"/>
            <a:ext cx="3497580" cy="639763"/>
          </a:xfrm>
          <a:prstGeom prst="rect">
            <a:avLst/>
          </a:prstGeom>
        </p:spPr>
        <p:txBody>
          <a:bodyPr anchor="b">
            <a:noAutofit/>
          </a:bodyPr>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11-27-2019 v1a</a:t>
            </a:r>
          </a:p>
        </p:txBody>
      </p:sp>
      <p:sp>
        <p:nvSpPr>
          <p:cNvPr id="8" name="Footer Placeholder 7"/>
          <p:cNvSpPr>
            <a:spLocks noGrp="1"/>
          </p:cNvSpPr>
          <p:nvPr>
            <p:ph type="ftr" sz="quarter" idx="11"/>
          </p:nvPr>
        </p:nvSpPr>
        <p:spPr/>
        <p:txBody>
          <a:bodyPr/>
          <a:lstStyle/>
          <a:p>
            <a:r>
              <a:rPr lang="en-US"/>
              <a:t>NTTC Training ala NJ – TY2019</a:t>
            </a:r>
          </a:p>
        </p:txBody>
      </p:sp>
      <p:sp>
        <p:nvSpPr>
          <p:cNvPr id="9" name="Slide Number Placeholder 8"/>
          <p:cNvSpPr>
            <a:spLocks noGrp="1"/>
          </p:cNvSpPr>
          <p:nvPr>
            <p:ph type="sldNum" sz="quarter" idx="12"/>
          </p:nvPr>
        </p:nvSpPr>
        <p:spPr/>
        <p:txBody>
          <a:bodyPr/>
          <a:lstStyle/>
          <a:p>
            <a:fld id="{F56DB09B-2E1E-48D6-BF38-233787F9BAB1}" type="slidenum">
              <a:rPr lang="en-US" smtClean="0"/>
              <a:t>‹#›</a:t>
            </a:fld>
            <a:endParaRPr lang="en-US"/>
          </a:p>
        </p:txBody>
      </p:sp>
      <p:sp>
        <p:nvSpPr>
          <p:cNvPr id="10" name="Text Placeholder 9"/>
          <p:cNvSpPr>
            <a:spLocks noGrp="1"/>
          </p:cNvSpPr>
          <p:nvPr>
            <p:ph type="body" sz="quarter" idx="13"/>
          </p:nvPr>
        </p:nvSpPr>
        <p:spPr>
          <a:xfrm>
            <a:off x="952501" y="2174878"/>
            <a:ext cx="3498056"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4806462" y="2174878"/>
            <a:ext cx="3497580"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352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959125" y="1761437"/>
            <a:ext cx="7315200" cy="2221287"/>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958850" y="4108451"/>
            <a:ext cx="7315200" cy="1780116"/>
          </a:xfrm>
        </p:spPr>
        <p:txBody>
          <a:bodyPr/>
          <a:lstStyle/>
          <a:p>
            <a:pPr lvl="0"/>
            <a:r>
              <a:rPr lang="en-US"/>
              <a:t>Click to edit Master text styles</a:t>
            </a:r>
          </a:p>
          <a:p>
            <a:pPr lvl="1"/>
            <a:r>
              <a:rPr lang="en-US"/>
              <a:t>Second level</a:t>
            </a:r>
          </a:p>
        </p:txBody>
      </p:sp>
      <p:sp>
        <p:nvSpPr>
          <p:cNvPr id="14" name="Date Placeholder 3">
            <a:extLst>
              <a:ext uri="{FF2B5EF4-FFF2-40B4-BE49-F238E27FC236}">
                <a16:creationId xmlns:a16="http://schemas.microsoft.com/office/drawing/2014/main" id="{3FEE0182-5E6E-47B8-86E9-CC065BBEA7B7}"/>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5" name="Footer Placeholder 4">
            <a:extLst>
              <a:ext uri="{FF2B5EF4-FFF2-40B4-BE49-F238E27FC236}">
                <a16:creationId xmlns:a16="http://schemas.microsoft.com/office/drawing/2014/main" id="{D13BC5E4-D997-4149-8D6E-66A51B9900CE}"/>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6" name="Slide Number Placeholder 5">
            <a:extLst>
              <a:ext uri="{FF2B5EF4-FFF2-40B4-BE49-F238E27FC236}">
                <a16:creationId xmlns:a16="http://schemas.microsoft.com/office/drawing/2014/main" id="{FA6B5DDA-0C49-44A9-B553-0066B756A88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3184401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13692094"/>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Rectangle 5"/>
          <p:cNvSpPr/>
          <p:nvPr/>
        </p:nvSpPr>
        <p:spPr>
          <a:xfrm>
            <a:off x="0" y="-17670"/>
            <a:ext cx="9144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311547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a:xfrm>
            <a:off x="974207" y="6265308"/>
            <a:ext cx="388559" cy="365125"/>
          </a:xfrm>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6" name="Rectangle 5"/>
          <p:cNvSpPr/>
          <p:nvPr/>
        </p:nvSpPr>
        <p:spPr>
          <a:xfrm>
            <a:off x="0" y="-17670"/>
            <a:ext cx="9144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7" name="Rectangle 6"/>
          <p:cNvSpPr/>
          <p:nvPr/>
        </p:nvSpPr>
        <p:spPr>
          <a:xfrm rot="16200000">
            <a:off x="-2980942" y="2962964"/>
            <a:ext cx="6876288" cy="9144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solidFill>
                <a:schemeClr val="bg1"/>
              </a:solidFill>
              <a:latin typeface="+mj-lt"/>
            </a:endParaRPr>
          </a:p>
        </p:txBody>
      </p:sp>
      <p:sp>
        <p:nvSpPr>
          <p:cNvPr id="8" name="Title Placeholder 1"/>
          <p:cNvSpPr>
            <a:spLocks noGrp="1"/>
          </p:cNvSpPr>
          <p:nvPr>
            <p:ph type="title"/>
          </p:nvPr>
        </p:nvSpPr>
        <p:spPr>
          <a:xfrm rot="16200000">
            <a:off x="-2407918" y="2421255"/>
            <a:ext cx="573024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38861" y="6132291"/>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10" name="Rectangle 9"/>
          <p:cNvSpPr/>
          <p:nvPr/>
        </p:nvSpPr>
        <p:spPr>
          <a:xfrm rot="5400000">
            <a:off x="-2493840" y="3390266"/>
            <a:ext cx="6876288" cy="59800"/>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52821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47B75-102F-4897-A41E-3DF7610E9FEC}"/>
              </a:ext>
            </a:extLst>
          </p:cNvPr>
          <p:cNvSpPr>
            <a:spLocks noGrp="1"/>
          </p:cNvSpPr>
          <p:nvPr>
            <p:ph type="title"/>
          </p:nvPr>
        </p:nvSpPr>
        <p:spPr>
          <a:xfrm>
            <a:off x="623888" y="1709740"/>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3B232B2-EE7C-4A1B-BC5F-03285CE66DE0}"/>
              </a:ext>
            </a:extLst>
          </p:cNvPr>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7076F7-3D4D-454D-8424-FDAD28D9DF50}"/>
              </a:ext>
            </a:extLst>
          </p:cNvPr>
          <p:cNvSpPr>
            <a:spLocks noGrp="1"/>
          </p:cNvSpPr>
          <p:nvPr>
            <p:ph type="dt" sz="half" idx="10"/>
          </p:nvPr>
        </p:nvSpPr>
        <p:spPr/>
        <p:txBody>
          <a:bodyPr/>
          <a:lstStyle/>
          <a:p>
            <a:r>
              <a:rPr lang="en-US"/>
              <a:t>11-27-2019 v1a</a:t>
            </a:r>
          </a:p>
        </p:txBody>
      </p:sp>
      <p:sp>
        <p:nvSpPr>
          <p:cNvPr id="5" name="Footer Placeholder 4">
            <a:extLst>
              <a:ext uri="{FF2B5EF4-FFF2-40B4-BE49-F238E27FC236}">
                <a16:creationId xmlns:a16="http://schemas.microsoft.com/office/drawing/2014/main" id="{7103F955-D78F-4772-A1DE-BF38DC5282EF}"/>
              </a:ext>
            </a:extLst>
          </p:cNvPr>
          <p:cNvSpPr>
            <a:spLocks noGrp="1"/>
          </p:cNvSpPr>
          <p:nvPr>
            <p:ph type="ftr" sz="quarter" idx="11"/>
          </p:nvPr>
        </p:nvSpPr>
        <p:spPr/>
        <p:txBody>
          <a:bodyPr/>
          <a:lstStyle/>
          <a:p>
            <a:r>
              <a:rPr lang="en-US"/>
              <a:t>NTTC Training ala NJ – TY2019</a:t>
            </a:r>
          </a:p>
        </p:txBody>
      </p:sp>
      <p:sp>
        <p:nvSpPr>
          <p:cNvPr id="6" name="Slide Number Placeholder 5">
            <a:extLst>
              <a:ext uri="{FF2B5EF4-FFF2-40B4-BE49-F238E27FC236}">
                <a16:creationId xmlns:a16="http://schemas.microsoft.com/office/drawing/2014/main" id="{DE8C395E-AA13-4E51-9903-FDDCDED2F64F}"/>
              </a:ext>
            </a:extLst>
          </p:cNvPr>
          <p:cNvSpPr>
            <a:spLocks noGrp="1"/>
          </p:cNvSpPr>
          <p:nvPr>
            <p:ph type="sldNum" sz="quarter" idx="12"/>
          </p:nvPr>
        </p:nvSpPr>
        <p:spPr/>
        <p:txBody>
          <a:bodyPr/>
          <a:lstStyle/>
          <a:p>
            <a:fld id="{F56DB09B-2E1E-48D6-BF38-233787F9BAB1}" type="slidenum">
              <a:rPr lang="en-US" smtClean="0"/>
              <a:t>‹#›</a:t>
            </a:fld>
            <a:endParaRPr lang="en-US"/>
          </a:p>
        </p:txBody>
      </p:sp>
    </p:spTree>
    <p:extLst>
      <p:ext uri="{BB962C8B-B14F-4D97-AF65-F5344CB8AC3E}">
        <p14:creationId xmlns:p14="http://schemas.microsoft.com/office/powerpoint/2010/main" val="393532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lstStyle>
            <a:lvl4pPr marL="1458516" indent="-170260">
              <a:defRPr/>
            </a:lvl4pPr>
            <a:lvl5pPr marL="1797844" indent="-170260">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3">
            <a:extLst>
              <a:ext uri="{FF2B5EF4-FFF2-40B4-BE49-F238E27FC236}">
                <a16:creationId xmlns:a16="http://schemas.microsoft.com/office/drawing/2014/main" id="{73A09A5A-A9C0-4CD2-A868-78EA44F396D3}"/>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7" name="Footer Placeholder 4">
            <a:extLst>
              <a:ext uri="{FF2B5EF4-FFF2-40B4-BE49-F238E27FC236}">
                <a16:creationId xmlns:a16="http://schemas.microsoft.com/office/drawing/2014/main" id="{B0217534-7AEE-4CA5-B103-1415BD776EBA}"/>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8" name="Slide Number Placeholder 5">
            <a:extLst>
              <a:ext uri="{FF2B5EF4-FFF2-40B4-BE49-F238E27FC236}">
                <a16:creationId xmlns:a16="http://schemas.microsoft.com/office/drawing/2014/main" id="{E8D0076E-6785-4AB7-AF92-E035913FD33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219549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5" name="Footer Placeholder 4"/>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6" name="Slide Number Placeholder 5"/>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pic>
        <p:nvPicPr>
          <p:cNvPr id="7" name="Picture 6"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4" name="Text Placeholder 13"/>
          <p:cNvSpPr>
            <a:spLocks noGrp="1"/>
          </p:cNvSpPr>
          <p:nvPr>
            <p:ph type="body" idx="1"/>
          </p:nvPr>
        </p:nvSpPr>
        <p:spPr>
          <a:xfrm>
            <a:off x="959125" y="1761433"/>
            <a:ext cx="73152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9144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solidFill>
                <a:schemeClr val="bg1"/>
              </a:solidFill>
              <a:latin typeface="+mj-lt"/>
            </a:endParaRPr>
          </a:p>
        </p:txBody>
      </p:sp>
      <p:sp>
        <p:nvSpPr>
          <p:cNvPr id="2" name="Title Placeholder 1"/>
          <p:cNvSpPr>
            <a:spLocks noGrp="1"/>
          </p:cNvSpPr>
          <p:nvPr>
            <p:ph type="title"/>
          </p:nvPr>
        </p:nvSpPr>
        <p:spPr>
          <a:xfrm>
            <a:off x="800104" y="28835"/>
            <a:ext cx="731354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pic>
        <p:nvPicPr>
          <p:cNvPr id="10" name="Picture 9"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2" name="Rectangle 11"/>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3" name="Rectangle 12"/>
          <p:cNvSpPr/>
          <p:nvPr/>
        </p:nvSpPr>
        <p:spPr>
          <a:xfrm>
            <a:off x="0" y="1182574"/>
            <a:ext cx="9144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4120099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l" defTabSz="257169" rtl="0" eaLnBrk="1" latinLnBrk="0" hangingPunct="1">
        <a:spcBef>
          <a:spcPct val="0"/>
        </a:spcBef>
        <a:buNone/>
        <a:defRPr sz="2250" b="1" kern="1200">
          <a:solidFill>
            <a:schemeClr val="bg1"/>
          </a:solidFill>
          <a:latin typeface="+mj-lt"/>
          <a:ea typeface="+mj-ea"/>
          <a:cs typeface="+mj-cs"/>
        </a:defRPr>
      </a:lvl1pPr>
    </p:titleStyle>
    <p:bodyStyle>
      <a:lvl1pPr marL="191989" indent="-191989" algn="l" defTabSz="257169" rtl="0" eaLnBrk="1" latinLnBrk="0" hangingPunct="1">
        <a:spcBef>
          <a:spcPts val="1013"/>
        </a:spcBef>
        <a:buClr>
          <a:srgbClr val="CF2124"/>
        </a:buClr>
        <a:buSzPct val="70000"/>
        <a:buFont typeface="Wingdings" panose="05000000000000000000" pitchFamily="2" charset="2"/>
        <a:buChar char=""/>
        <a:defRPr sz="1800" kern="1200">
          <a:solidFill>
            <a:schemeClr val="tx1"/>
          </a:solidFill>
          <a:latin typeface="+mn-lt"/>
          <a:ea typeface="+mn-ea"/>
          <a:cs typeface="+mn-cs"/>
        </a:defRPr>
      </a:lvl1pPr>
      <a:lvl2pPr marL="514350" indent="-190203" algn="l" defTabSz="257169" rtl="0" eaLnBrk="1" latinLnBrk="0" hangingPunct="1">
        <a:spcBef>
          <a:spcPts val="506"/>
        </a:spcBef>
        <a:buClr>
          <a:srgbClr val="CF2124"/>
        </a:buClr>
        <a:buSzPct val="110000"/>
        <a:buFont typeface="Calibri" panose="020F0502020204030204" pitchFamily="34" charset="0"/>
        <a:buChar char="─"/>
        <a:tabLst/>
        <a:defRPr sz="1575" kern="1200">
          <a:solidFill>
            <a:schemeClr val="tx1"/>
          </a:solidFill>
          <a:latin typeface="+mn-lt"/>
          <a:ea typeface="+mn-ea"/>
          <a:cs typeface="+mn-cs"/>
        </a:defRPr>
      </a:lvl2pPr>
      <a:lvl3pPr marL="803672" indent="-160735" algn="l" defTabSz="257169" rtl="0" eaLnBrk="1" latinLnBrk="0" hangingPunct="1">
        <a:spcBef>
          <a:spcPts val="338"/>
        </a:spcBef>
        <a:buClr>
          <a:srgbClr val="55493F"/>
        </a:buClr>
        <a:buSzPct val="110000"/>
        <a:buFont typeface="Arial"/>
        <a:buChar char="•"/>
        <a:tabLst/>
        <a:defRPr sz="1350" kern="1200">
          <a:solidFill>
            <a:schemeClr val="tx1"/>
          </a:solidFill>
          <a:latin typeface="+mn-lt"/>
          <a:ea typeface="+mn-ea"/>
          <a:cs typeface="+mn-cs"/>
        </a:defRPr>
      </a:lvl3pPr>
      <a:lvl4pPr marL="900090" indent="-128585" algn="l" defTabSz="257169" rtl="0" eaLnBrk="1" latinLnBrk="0" hangingPunct="1">
        <a:spcBef>
          <a:spcPct val="20000"/>
        </a:spcBef>
        <a:buFont typeface="Arial"/>
        <a:buChar char="–"/>
        <a:defRPr sz="1125" kern="1200">
          <a:solidFill>
            <a:schemeClr val="tx1"/>
          </a:solidFill>
          <a:latin typeface="+mn-lt"/>
          <a:ea typeface="+mn-ea"/>
          <a:cs typeface="+mn-cs"/>
        </a:defRPr>
      </a:lvl4pPr>
      <a:lvl5pPr marL="1157258" indent="-128585" algn="l" defTabSz="257169" rtl="0" eaLnBrk="1" latinLnBrk="0" hangingPunct="1">
        <a:spcBef>
          <a:spcPct val="20000"/>
        </a:spcBef>
        <a:buFont typeface="Arial"/>
        <a:buChar char="»"/>
        <a:defRPr sz="1125" kern="1200">
          <a:solidFill>
            <a:schemeClr val="tx1"/>
          </a:solidFill>
          <a:latin typeface="+mn-lt"/>
          <a:ea typeface="+mn-ea"/>
          <a:cs typeface="+mn-cs"/>
        </a:defRPr>
      </a:lvl5pPr>
      <a:lvl6pPr marL="1414427" indent="-128585" algn="l" defTabSz="257169" rtl="0" eaLnBrk="1" latinLnBrk="0" hangingPunct="1">
        <a:spcBef>
          <a:spcPct val="20000"/>
        </a:spcBef>
        <a:buFont typeface="Arial"/>
        <a:buChar char="•"/>
        <a:defRPr sz="1125" kern="1200">
          <a:solidFill>
            <a:schemeClr val="tx1"/>
          </a:solidFill>
          <a:latin typeface="+mn-lt"/>
          <a:ea typeface="+mn-ea"/>
          <a:cs typeface="+mn-cs"/>
        </a:defRPr>
      </a:lvl6pPr>
      <a:lvl7pPr marL="1671596" indent="-128585" algn="l" defTabSz="257169" rtl="0" eaLnBrk="1" latinLnBrk="0" hangingPunct="1">
        <a:spcBef>
          <a:spcPct val="20000"/>
        </a:spcBef>
        <a:buFont typeface="Arial"/>
        <a:buChar char="•"/>
        <a:defRPr sz="1125" kern="1200">
          <a:solidFill>
            <a:schemeClr val="tx1"/>
          </a:solidFill>
          <a:latin typeface="+mn-lt"/>
          <a:ea typeface="+mn-ea"/>
          <a:cs typeface="+mn-cs"/>
        </a:defRPr>
      </a:lvl7pPr>
      <a:lvl8pPr marL="1928765" indent="-128585" algn="l" defTabSz="257169" rtl="0" eaLnBrk="1" latinLnBrk="0" hangingPunct="1">
        <a:spcBef>
          <a:spcPct val="20000"/>
        </a:spcBef>
        <a:buFont typeface="Arial"/>
        <a:buChar char="•"/>
        <a:defRPr sz="1125" kern="1200">
          <a:solidFill>
            <a:schemeClr val="tx1"/>
          </a:solidFill>
          <a:latin typeface="+mn-lt"/>
          <a:ea typeface="+mn-ea"/>
          <a:cs typeface="+mn-cs"/>
        </a:defRPr>
      </a:lvl8pPr>
      <a:lvl9pPr marL="2185933" indent="-128585" algn="l" defTabSz="257169"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69" rtl="0" eaLnBrk="1" latinLnBrk="0" hangingPunct="1">
        <a:defRPr sz="1013" kern="1200">
          <a:solidFill>
            <a:schemeClr val="tx1"/>
          </a:solidFill>
          <a:latin typeface="+mn-lt"/>
          <a:ea typeface="+mn-ea"/>
          <a:cs typeface="+mn-cs"/>
        </a:defRPr>
      </a:lvl1pPr>
      <a:lvl2pPr marL="257169" algn="l" defTabSz="257169" rtl="0" eaLnBrk="1" latinLnBrk="0" hangingPunct="1">
        <a:defRPr sz="1013" kern="1200">
          <a:solidFill>
            <a:schemeClr val="tx1"/>
          </a:solidFill>
          <a:latin typeface="+mn-lt"/>
          <a:ea typeface="+mn-ea"/>
          <a:cs typeface="+mn-cs"/>
        </a:defRPr>
      </a:lvl2pPr>
      <a:lvl3pPr marL="514338" algn="l" defTabSz="257169" rtl="0" eaLnBrk="1" latinLnBrk="0" hangingPunct="1">
        <a:defRPr sz="1013" kern="1200">
          <a:solidFill>
            <a:schemeClr val="tx1"/>
          </a:solidFill>
          <a:latin typeface="+mn-lt"/>
          <a:ea typeface="+mn-ea"/>
          <a:cs typeface="+mn-cs"/>
        </a:defRPr>
      </a:lvl3pPr>
      <a:lvl4pPr marL="771506" algn="l" defTabSz="257169" rtl="0" eaLnBrk="1" latinLnBrk="0" hangingPunct="1">
        <a:defRPr sz="1013" kern="1200">
          <a:solidFill>
            <a:schemeClr val="tx1"/>
          </a:solidFill>
          <a:latin typeface="+mn-lt"/>
          <a:ea typeface="+mn-ea"/>
          <a:cs typeface="+mn-cs"/>
        </a:defRPr>
      </a:lvl4pPr>
      <a:lvl5pPr marL="1028675" algn="l" defTabSz="257169" rtl="0" eaLnBrk="1" latinLnBrk="0" hangingPunct="1">
        <a:defRPr sz="1013" kern="1200">
          <a:solidFill>
            <a:schemeClr val="tx1"/>
          </a:solidFill>
          <a:latin typeface="+mn-lt"/>
          <a:ea typeface="+mn-ea"/>
          <a:cs typeface="+mn-cs"/>
        </a:defRPr>
      </a:lvl5pPr>
      <a:lvl6pPr marL="1285843" algn="l" defTabSz="257169" rtl="0" eaLnBrk="1" latinLnBrk="0" hangingPunct="1">
        <a:defRPr sz="1013" kern="1200">
          <a:solidFill>
            <a:schemeClr val="tx1"/>
          </a:solidFill>
          <a:latin typeface="+mn-lt"/>
          <a:ea typeface="+mn-ea"/>
          <a:cs typeface="+mn-cs"/>
        </a:defRPr>
      </a:lvl6pPr>
      <a:lvl7pPr marL="1543012" algn="l" defTabSz="257169" rtl="0" eaLnBrk="1" latinLnBrk="0" hangingPunct="1">
        <a:defRPr sz="1013" kern="1200">
          <a:solidFill>
            <a:schemeClr val="tx1"/>
          </a:solidFill>
          <a:latin typeface="+mn-lt"/>
          <a:ea typeface="+mn-ea"/>
          <a:cs typeface="+mn-cs"/>
        </a:defRPr>
      </a:lvl7pPr>
      <a:lvl8pPr marL="1800180" algn="l" defTabSz="257169" rtl="0" eaLnBrk="1" latinLnBrk="0" hangingPunct="1">
        <a:defRPr sz="1013" kern="1200">
          <a:solidFill>
            <a:schemeClr val="tx1"/>
          </a:solidFill>
          <a:latin typeface="+mn-lt"/>
          <a:ea typeface="+mn-ea"/>
          <a:cs typeface="+mn-cs"/>
        </a:defRPr>
      </a:lvl8pPr>
      <a:lvl9pPr marL="2057349" algn="l" defTabSz="257169"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microsoft.com/office/2007/relationships/hdphoto" Target="../media/hdphoto3.wdp"/></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microsoft.com/office/2007/relationships/hdphoto" Target="../media/hdphoto3.wdp"/></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11"/>
          <p:cNvSpPr>
            <a:spLocks noGrp="1"/>
          </p:cNvSpPr>
          <p:nvPr>
            <p:ph type="subTitle" idx="1"/>
          </p:nvPr>
        </p:nvSpPr>
        <p:spPr/>
        <p:txBody>
          <a:bodyPr>
            <a:normAutofit/>
          </a:bodyPr>
          <a:lstStyle/>
          <a:p>
            <a:r>
              <a:rPr lang="en-US" dirty="0"/>
              <a:t>Pub 4012 – Tab D</a:t>
            </a:r>
          </a:p>
          <a:p>
            <a:r>
              <a:rPr lang="en-US" dirty="0"/>
              <a:t>Pub 4491 – Lesson 14 </a:t>
            </a:r>
          </a:p>
        </p:txBody>
      </p:sp>
      <p:sp>
        <p:nvSpPr>
          <p:cNvPr id="10242" name="Title 6"/>
          <p:cNvSpPr>
            <a:spLocks noGrp="1"/>
          </p:cNvSpPr>
          <p:nvPr>
            <p:ph type="title"/>
          </p:nvPr>
        </p:nvSpPr>
        <p:spPr/>
        <p:txBody>
          <a:bodyPr>
            <a:normAutofit/>
          </a:bodyPr>
          <a:lstStyle/>
          <a:p>
            <a:r>
              <a:rPr lang="en-US" altLang="en-US" dirty="0"/>
              <a:t>Unemployment Compensation</a:t>
            </a:r>
          </a:p>
        </p:txBody>
      </p:sp>
      <p:sp>
        <p:nvSpPr>
          <p:cNvPr id="10244" name="Title 1"/>
          <p:cNvSpPr txBox="1">
            <a:spLocks/>
          </p:cNvSpPr>
          <p:nvPr/>
        </p:nvSpPr>
        <p:spPr bwMode="auto">
          <a:xfrm>
            <a:off x="1885950" y="857250"/>
            <a:ext cx="5543550" cy="806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en-US" altLang="en-US" sz="3000" b="1" dirty="0">
              <a:solidFill>
                <a:srgbClr val="23263C"/>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BC977FF3-B544-464B-8CCD-A40A453863EC}"/>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5C932B35-1270-486D-878B-C414A065EE68}"/>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21103DC1-7195-4F17-8064-BD9BD2F79DAC}"/>
              </a:ext>
            </a:extLst>
          </p:cNvPr>
          <p:cNvSpPr>
            <a:spLocks noGrp="1"/>
          </p:cNvSpPr>
          <p:nvPr>
            <p:ph type="sldNum" sz="quarter" idx="4"/>
          </p:nvPr>
        </p:nvSpPr>
        <p:spPr/>
        <p:txBody>
          <a:bodyPr/>
          <a:lstStyle/>
          <a:p>
            <a:fld id="{F56DB09B-2E1E-48D6-BF38-233787F9BAB1}" type="slidenum">
              <a:rPr lang="en-US" smtClean="0"/>
              <a:t>1</a:t>
            </a:fld>
            <a:endParaRPr lang="en-US"/>
          </a:p>
        </p:txBody>
      </p:sp>
    </p:spTree>
    <p:extLst>
      <p:ext uri="{BB962C8B-B14F-4D97-AF65-F5344CB8AC3E}">
        <p14:creationId xmlns:p14="http://schemas.microsoft.com/office/powerpoint/2010/main" val="2956517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689AF768-5049-455D-AC0C-A6739F7835F3}" type="slidenum">
              <a:rPr lang="en-US" altLang="en-US" smtClean="0"/>
              <a:pPr/>
              <a:t>2</a:t>
            </a:fld>
            <a:endParaRPr lang="en-US" altLang="en-US"/>
          </a:p>
        </p:txBody>
      </p:sp>
      <p:sp>
        <p:nvSpPr>
          <p:cNvPr id="4" name="Content Placeholder 3"/>
          <p:cNvSpPr>
            <a:spLocks noGrp="1"/>
          </p:cNvSpPr>
          <p:nvPr>
            <p:ph sz="quarter" idx="12"/>
          </p:nvPr>
        </p:nvSpPr>
        <p:spPr/>
        <p:txBody>
          <a:bodyPr/>
          <a:lstStyle/>
          <a:p>
            <a:r>
              <a:rPr lang="en-US" dirty="0"/>
              <a:t>Unemployment compensation</a:t>
            </a:r>
          </a:p>
          <a:p>
            <a:pPr lvl="1"/>
            <a:r>
              <a:rPr lang="en-US" dirty="0"/>
              <a:t>Defined </a:t>
            </a:r>
          </a:p>
          <a:p>
            <a:pPr lvl="1"/>
            <a:r>
              <a:rPr lang="en-US" dirty="0"/>
              <a:t>Scope limitations</a:t>
            </a:r>
          </a:p>
          <a:p>
            <a:pPr lvl="1"/>
            <a:r>
              <a:rPr lang="en-US" dirty="0"/>
              <a:t>Repayment</a:t>
            </a:r>
          </a:p>
          <a:p>
            <a:pPr lvl="1">
              <a:buNone/>
            </a:pPr>
            <a:r>
              <a:rPr lang="en-US" dirty="0"/>
              <a:t> </a:t>
            </a:r>
          </a:p>
          <a:p>
            <a:pPr lvl="1"/>
            <a:endParaRPr lang="en-US" dirty="0"/>
          </a:p>
        </p:txBody>
      </p:sp>
      <p:sp>
        <p:nvSpPr>
          <p:cNvPr id="5" name="Title 4"/>
          <p:cNvSpPr>
            <a:spLocks noGrp="1"/>
          </p:cNvSpPr>
          <p:nvPr>
            <p:ph type="title"/>
          </p:nvPr>
        </p:nvSpPr>
        <p:spPr/>
        <p:txBody>
          <a:bodyPr/>
          <a:lstStyle/>
          <a:p>
            <a:r>
              <a:rPr lang="en-US" dirty="0"/>
              <a:t>Lesson Topics</a:t>
            </a:r>
          </a:p>
        </p:txBody>
      </p:sp>
      <p:sp>
        <p:nvSpPr>
          <p:cNvPr id="6" name="Date Placeholder 5">
            <a:extLst>
              <a:ext uri="{FF2B5EF4-FFF2-40B4-BE49-F238E27FC236}">
                <a16:creationId xmlns:a16="http://schemas.microsoft.com/office/drawing/2014/main" id="{86CE3E7E-3E40-4B3E-9E0B-E3299D0697C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670596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0" y="5556648"/>
            <a:ext cx="2895600" cy="273844"/>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0" y="5556648"/>
            <a:ext cx="702469" cy="273844"/>
          </a:xfrm>
        </p:spPr>
        <p:txBody>
          <a:bodyPr/>
          <a:lstStyle/>
          <a:p>
            <a:fld id="{28DEC65F-1C63-4D70-9F7E-53569946E875}" type="slidenum">
              <a:rPr lang="en-US" altLang="en-US" smtClean="0"/>
              <a:pPr/>
              <a:t>3</a:t>
            </a:fld>
            <a:endParaRPr lang="en-US" altLang="en-US"/>
          </a:p>
        </p:txBody>
      </p:sp>
      <p:sp>
        <p:nvSpPr>
          <p:cNvPr id="9" name="Content Placeholder 8"/>
          <p:cNvSpPr>
            <a:spLocks noGrp="1"/>
          </p:cNvSpPr>
          <p:nvPr>
            <p:ph sz="quarter" idx="12"/>
          </p:nvPr>
        </p:nvSpPr>
        <p:spPr/>
        <p:txBody>
          <a:bodyPr/>
          <a:lstStyle/>
          <a:p>
            <a:r>
              <a:rPr lang="en-US" dirty="0"/>
              <a:t>Review Form 1099-G with taxpayer</a:t>
            </a:r>
          </a:p>
        </p:txBody>
      </p:sp>
      <p:sp>
        <p:nvSpPr>
          <p:cNvPr id="2" name="Title 1"/>
          <p:cNvSpPr>
            <a:spLocks noGrp="1"/>
          </p:cNvSpPr>
          <p:nvPr>
            <p:ph type="title"/>
          </p:nvPr>
        </p:nvSpPr>
        <p:spPr/>
        <p:txBody>
          <a:bodyPr/>
          <a:lstStyle/>
          <a:p>
            <a:r>
              <a:rPr lang="en-US" dirty="0"/>
              <a:t>Intake Booklet</a:t>
            </a:r>
          </a:p>
        </p:txBody>
      </p:sp>
      <p:pic>
        <p:nvPicPr>
          <p:cNvPr id="11270" name="Picture 2"/>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1314450" y="3677722"/>
            <a:ext cx="5024395" cy="260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71" name="Picture 3"/>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1143001" y="3013887"/>
            <a:ext cx="6024395" cy="641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206166" y="3035975"/>
            <a:ext cx="6115050" cy="984647"/>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 name="Date Placeholder 5">
            <a:extLst>
              <a:ext uri="{FF2B5EF4-FFF2-40B4-BE49-F238E27FC236}">
                <a16:creationId xmlns:a16="http://schemas.microsoft.com/office/drawing/2014/main" id="{BEDF5BD8-E1A1-4949-AD8A-6F88695A3968}"/>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158115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689AF768-5049-455D-AC0C-A6739F7835F3}" type="slidenum">
              <a:rPr lang="en-US" altLang="en-US" smtClean="0"/>
              <a:pPr/>
              <a:t>4</a:t>
            </a:fld>
            <a:endParaRPr lang="en-US" altLang="en-US"/>
          </a:p>
        </p:txBody>
      </p:sp>
      <p:sp>
        <p:nvSpPr>
          <p:cNvPr id="12291" name="Content Placeholder 2"/>
          <p:cNvSpPr>
            <a:spLocks noGrp="1"/>
          </p:cNvSpPr>
          <p:nvPr>
            <p:ph sz="quarter" idx="12"/>
          </p:nvPr>
        </p:nvSpPr>
        <p:spPr/>
        <p:txBody>
          <a:bodyPr>
            <a:normAutofit/>
          </a:bodyPr>
          <a:lstStyle/>
          <a:p>
            <a:r>
              <a:rPr lang="en-US" altLang="en-US" dirty="0"/>
              <a:t>Unemployment compensation includes governmental paid family leave</a:t>
            </a:r>
          </a:p>
          <a:p>
            <a:r>
              <a:rPr lang="en-US" altLang="en-US" dirty="0"/>
              <a:t>Received under federal or state laws</a:t>
            </a:r>
          </a:p>
          <a:p>
            <a:pPr lvl="1"/>
            <a:r>
              <a:rPr lang="en-US" altLang="en-US" dirty="0"/>
              <a:t>State and Federal taxes often withheld</a:t>
            </a:r>
          </a:p>
          <a:p>
            <a:r>
              <a:rPr lang="en-US" altLang="en-US" dirty="0">
                <a:solidFill>
                  <a:srgbClr val="000000"/>
                </a:solidFill>
              </a:rPr>
              <a:t>Is it earned or unearned income? (Pub 4012 Tab I-1)</a:t>
            </a:r>
          </a:p>
          <a:p>
            <a:r>
              <a:rPr lang="en-US" altLang="en-US" dirty="0"/>
              <a:t>Is it taxable or non-taxable? (Pub 4012 Tab D-1)</a:t>
            </a:r>
          </a:p>
          <a:p>
            <a:pPr>
              <a:buNone/>
            </a:pPr>
            <a:r>
              <a:rPr lang="en-US" altLang="en-US" dirty="0"/>
              <a:t>			Non-taxable at state level in some states</a:t>
            </a:r>
          </a:p>
          <a:p>
            <a:endParaRPr lang="en-US" altLang="en-US" dirty="0"/>
          </a:p>
        </p:txBody>
      </p:sp>
      <p:sp>
        <p:nvSpPr>
          <p:cNvPr id="2" name="Title 1"/>
          <p:cNvSpPr>
            <a:spLocks noGrp="1"/>
          </p:cNvSpPr>
          <p:nvPr>
            <p:ph type="title"/>
          </p:nvPr>
        </p:nvSpPr>
        <p:spPr/>
        <p:txBody>
          <a:bodyPr>
            <a:normAutofit/>
          </a:bodyPr>
          <a:lstStyle/>
          <a:p>
            <a:r>
              <a:rPr lang="en-US"/>
              <a:t>Unemployment Compensation</a:t>
            </a:r>
            <a:endParaRPr lang="en-US" dirty="0"/>
          </a:p>
        </p:txBody>
      </p:sp>
      <p:sp>
        <p:nvSpPr>
          <p:cNvPr id="5" name="Date Placeholder 4">
            <a:extLst>
              <a:ext uri="{FF2B5EF4-FFF2-40B4-BE49-F238E27FC236}">
                <a16:creationId xmlns:a16="http://schemas.microsoft.com/office/drawing/2014/main" id="{474223D9-EBF1-4E2A-A966-971622CCDBA9}"/>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597860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NTTC Training ala NJ – TY2019</a:t>
            </a:r>
            <a:endParaRPr lang="en-US" dirty="0"/>
          </a:p>
        </p:txBody>
      </p:sp>
      <p:sp>
        <p:nvSpPr>
          <p:cNvPr id="5" name="Slide Number Placeholder 4"/>
          <p:cNvSpPr>
            <a:spLocks noGrp="1"/>
          </p:cNvSpPr>
          <p:nvPr>
            <p:ph type="sldNum" sz="quarter" idx="12"/>
          </p:nvPr>
        </p:nvSpPr>
        <p:spPr/>
        <p:txBody>
          <a:bodyPr/>
          <a:lstStyle/>
          <a:p>
            <a:fld id="{689AF768-5049-455D-AC0C-A6739F7835F3}" type="slidenum">
              <a:rPr lang="en-US" altLang="en-US" smtClean="0"/>
              <a:pPr/>
              <a:t>5</a:t>
            </a:fld>
            <a:endParaRPr lang="en-US" altLang="en-US"/>
          </a:p>
        </p:txBody>
      </p:sp>
      <p:sp>
        <p:nvSpPr>
          <p:cNvPr id="2" name="Title 1"/>
          <p:cNvSpPr>
            <a:spLocks noGrp="1"/>
          </p:cNvSpPr>
          <p:nvPr>
            <p:ph type="title"/>
          </p:nvPr>
        </p:nvSpPr>
        <p:spPr/>
        <p:txBody>
          <a:bodyPr/>
          <a:lstStyle/>
          <a:p>
            <a:r>
              <a:rPr lang="en-US"/>
              <a:t>Form 1099-G</a:t>
            </a:r>
            <a:endParaRPr lang="en-US" dirty="0"/>
          </a:p>
        </p:txBody>
      </p:sp>
      <p:sp>
        <p:nvSpPr>
          <p:cNvPr id="6" name="Content Placeholder 5"/>
          <p:cNvSpPr>
            <a:spLocks noGrp="1"/>
          </p:cNvSpPr>
          <p:nvPr>
            <p:ph sz="quarter" idx="4294967295"/>
          </p:nvPr>
        </p:nvSpPr>
        <p:spPr>
          <a:xfrm>
            <a:off x="1828800" y="1905000"/>
            <a:ext cx="7315200" cy="3017044"/>
          </a:xfrm>
        </p:spPr>
        <p:txBody>
          <a:bodyPr/>
          <a:lstStyle/>
          <a:p>
            <a:pPr>
              <a:buNone/>
            </a:pPr>
            <a:endParaRPr lang="en-US" dirty="0"/>
          </a:p>
          <a:p>
            <a:endParaRPr lang="en-US" dirty="0"/>
          </a:p>
        </p:txBody>
      </p:sp>
      <p:sp>
        <p:nvSpPr>
          <p:cNvPr id="4" name="TextBox 3">
            <a:extLst>
              <a:ext uri="{FF2B5EF4-FFF2-40B4-BE49-F238E27FC236}">
                <a16:creationId xmlns:a16="http://schemas.microsoft.com/office/drawing/2014/main" id="{B677D803-319B-4092-9535-63EB34569D83}"/>
              </a:ext>
            </a:extLst>
          </p:cNvPr>
          <p:cNvSpPr txBox="1"/>
          <p:nvPr/>
        </p:nvSpPr>
        <p:spPr>
          <a:xfrm>
            <a:off x="4686300" y="4343401"/>
            <a:ext cx="2000250" cy="507831"/>
          </a:xfrm>
          <a:prstGeom prst="rect">
            <a:avLst/>
          </a:prstGeom>
          <a:noFill/>
          <a:ln w="28575">
            <a:solidFill>
              <a:srgbClr val="0000FF"/>
            </a:solidFill>
          </a:ln>
        </p:spPr>
        <p:txBody>
          <a:bodyPr wrap="square" rtlCol="0">
            <a:spAutoFit/>
          </a:bodyPr>
          <a:lstStyle/>
          <a:p>
            <a:pPr algn="ctr"/>
            <a:endParaRPr lang="en-US" sz="1350" dirty="0">
              <a:solidFill>
                <a:srgbClr val="0000FF"/>
              </a:solidFill>
            </a:endParaRPr>
          </a:p>
          <a:p>
            <a:pPr algn="ctr"/>
            <a:r>
              <a:rPr lang="en-US" sz="1350" dirty="0">
                <a:solidFill>
                  <a:srgbClr val="0000FF"/>
                </a:solidFill>
              </a:rPr>
              <a:t>Out of Scope</a:t>
            </a:r>
          </a:p>
        </p:txBody>
      </p:sp>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628650" y="2114550"/>
            <a:ext cx="6263670" cy="2982700"/>
          </a:xfrm>
          <a:prstGeom prst="rect">
            <a:avLst/>
          </a:prstGeom>
        </p:spPr>
      </p:pic>
      <p:sp>
        <p:nvSpPr>
          <p:cNvPr id="7" name="Rectangle 6"/>
          <p:cNvSpPr/>
          <p:nvPr/>
        </p:nvSpPr>
        <p:spPr>
          <a:xfrm>
            <a:off x="4572000" y="2457450"/>
            <a:ext cx="628650" cy="2921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TextBox 11"/>
          <p:cNvSpPr txBox="1"/>
          <p:nvPr/>
        </p:nvSpPr>
        <p:spPr>
          <a:xfrm>
            <a:off x="7029450" y="2260328"/>
            <a:ext cx="1885950" cy="2677656"/>
          </a:xfrm>
          <a:prstGeom prst="rect">
            <a:avLst/>
          </a:prstGeom>
          <a:noFill/>
          <a:ln w="38100" cap="flat" cmpd="sng" algn="ctr">
            <a:solidFill>
              <a:srgbClr val="FF0000"/>
            </a:solidFill>
            <a:prstDash val="solid"/>
            <a:round/>
            <a:headEnd type="none" w="med" len="med"/>
            <a:tailEnd type="none" w="med" len="med"/>
          </a:ln>
        </p:spPr>
        <p:txBody>
          <a:bodyPr wrap="square" rtlCol="0">
            <a:spAutoFit/>
          </a:bodyPr>
          <a:lstStyle/>
          <a:p>
            <a:pPr algn="ctr"/>
            <a:r>
              <a:rPr lang="en-US" sz="2400" b="1" dirty="0"/>
              <a:t>Which boxes are out of scope?  </a:t>
            </a:r>
          </a:p>
          <a:p>
            <a:pPr algn="ctr"/>
            <a:endParaRPr lang="en-US" sz="2400" b="1" dirty="0"/>
          </a:p>
          <a:p>
            <a:pPr algn="ctr"/>
            <a:r>
              <a:rPr lang="en-US" sz="2400" b="1" dirty="0"/>
              <a:t>Refer to Tax-Aide Scope Manual</a:t>
            </a:r>
          </a:p>
        </p:txBody>
      </p:sp>
      <p:sp>
        <p:nvSpPr>
          <p:cNvPr id="9" name="Date Placeholder 8">
            <a:extLst>
              <a:ext uri="{FF2B5EF4-FFF2-40B4-BE49-F238E27FC236}">
                <a16:creationId xmlns:a16="http://schemas.microsoft.com/office/drawing/2014/main" id="{E9EA1509-89D0-4353-8EF0-21DD754D462F}"/>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343674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5" name="Slide Number Placeholder 4"/>
          <p:cNvSpPr>
            <a:spLocks noGrp="1"/>
          </p:cNvSpPr>
          <p:nvPr>
            <p:ph type="sldNum" sz="quarter" idx="4"/>
          </p:nvPr>
        </p:nvSpPr>
        <p:spPr>
          <a:xfrm>
            <a:off x="457204" y="6265308"/>
            <a:ext cx="702365" cy="365125"/>
          </a:xfrm>
        </p:spPr>
        <p:txBody>
          <a:bodyPr/>
          <a:lstStyle/>
          <a:p>
            <a:fld id="{689AF768-5049-455D-AC0C-A6739F7835F3}" type="slidenum">
              <a:rPr lang="en-US" altLang="en-US" smtClean="0"/>
              <a:pPr/>
              <a:t>6</a:t>
            </a:fld>
            <a:endParaRPr lang="en-US" altLang="en-US"/>
          </a:p>
        </p:txBody>
      </p:sp>
      <p:sp>
        <p:nvSpPr>
          <p:cNvPr id="6" name="Content Placeholder 5"/>
          <p:cNvSpPr>
            <a:spLocks noGrp="1"/>
          </p:cNvSpPr>
          <p:nvPr>
            <p:ph sz="quarter" idx="12"/>
          </p:nvPr>
        </p:nvSpPr>
        <p:spPr>
          <a:xfrm>
            <a:off x="1028700" y="1904785"/>
            <a:ext cx="7315200" cy="3017520"/>
          </a:xfrm>
        </p:spPr>
        <p:txBody>
          <a:bodyPr/>
          <a:lstStyle/>
          <a:p>
            <a:r>
              <a:rPr lang="en-US" dirty="0"/>
              <a:t>Boxes 7-9 are out-of-scope</a:t>
            </a:r>
          </a:p>
          <a:p>
            <a:endParaRPr lang="en-US" dirty="0"/>
          </a:p>
        </p:txBody>
      </p:sp>
      <p:sp>
        <p:nvSpPr>
          <p:cNvPr id="2" name="Title 1"/>
          <p:cNvSpPr>
            <a:spLocks noGrp="1"/>
          </p:cNvSpPr>
          <p:nvPr>
            <p:ph type="title"/>
          </p:nvPr>
        </p:nvSpPr>
        <p:spPr/>
        <p:txBody>
          <a:bodyPr/>
          <a:lstStyle/>
          <a:p>
            <a:r>
              <a:rPr lang="en-US" dirty="0"/>
              <a:t>Form 1099-G Out of Scope</a:t>
            </a:r>
          </a:p>
        </p:txBody>
      </p:sp>
      <p:sp>
        <p:nvSpPr>
          <p:cNvPr id="4" name="TextBox 3">
            <a:extLst>
              <a:ext uri="{FF2B5EF4-FFF2-40B4-BE49-F238E27FC236}">
                <a16:creationId xmlns:a16="http://schemas.microsoft.com/office/drawing/2014/main" id="{B677D803-319B-4092-9535-63EB34569D83}"/>
              </a:ext>
            </a:extLst>
          </p:cNvPr>
          <p:cNvSpPr txBox="1"/>
          <p:nvPr/>
        </p:nvSpPr>
        <p:spPr>
          <a:xfrm>
            <a:off x="4686300" y="4343401"/>
            <a:ext cx="2000250" cy="507831"/>
          </a:xfrm>
          <a:prstGeom prst="rect">
            <a:avLst/>
          </a:prstGeom>
          <a:noFill/>
          <a:ln w="28575">
            <a:solidFill>
              <a:srgbClr val="0000FF"/>
            </a:solidFill>
          </a:ln>
        </p:spPr>
        <p:txBody>
          <a:bodyPr wrap="square" rtlCol="0">
            <a:spAutoFit/>
          </a:bodyPr>
          <a:lstStyle/>
          <a:p>
            <a:pPr algn="ctr"/>
            <a:endParaRPr lang="en-US" sz="1350" dirty="0">
              <a:solidFill>
                <a:srgbClr val="0000FF"/>
              </a:solidFill>
            </a:endParaRPr>
          </a:p>
          <a:p>
            <a:pPr algn="ctr"/>
            <a:r>
              <a:rPr lang="en-US" sz="1350" dirty="0">
                <a:solidFill>
                  <a:srgbClr val="0000FF"/>
                </a:solidFill>
              </a:rPr>
              <a:t>Out of Scope</a:t>
            </a:r>
          </a:p>
        </p:txBody>
      </p:sp>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1394430" y="2389470"/>
            <a:ext cx="6263670" cy="2982700"/>
          </a:xfrm>
          <a:prstGeom prst="rect">
            <a:avLst/>
          </a:prstGeom>
        </p:spPr>
      </p:pic>
      <p:sp>
        <p:nvSpPr>
          <p:cNvPr id="13" name="Rectangle 12"/>
          <p:cNvSpPr/>
          <p:nvPr/>
        </p:nvSpPr>
        <p:spPr>
          <a:xfrm>
            <a:off x="4118048" y="3928032"/>
            <a:ext cx="2511352" cy="642424"/>
          </a:xfrm>
          <a:prstGeom prst="rect">
            <a:avLst/>
          </a:prstGeom>
          <a:noFill/>
          <a:ln w="381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4" name="Line Callout 1 13"/>
          <p:cNvSpPr/>
          <p:nvPr/>
        </p:nvSpPr>
        <p:spPr>
          <a:xfrm>
            <a:off x="1485900" y="3886200"/>
            <a:ext cx="1890389" cy="413824"/>
          </a:xfrm>
          <a:prstGeom prst="borderCallout1">
            <a:avLst>
              <a:gd name="adj1" fmla="val 63047"/>
              <a:gd name="adj2" fmla="val 99390"/>
              <a:gd name="adj3" fmla="val 64280"/>
              <a:gd name="adj4" fmla="val 139258"/>
            </a:avLst>
          </a:prstGeom>
          <a:noFill/>
          <a:ln w="381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1"/>
                </a:solidFill>
              </a:rPr>
              <a:t>Out of Scope</a:t>
            </a:r>
          </a:p>
        </p:txBody>
      </p:sp>
      <p:sp>
        <p:nvSpPr>
          <p:cNvPr id="7" name="Rectangle 6"/>
          <p:cNvSpPr/>
          <p:nvPr/>
        </p:nvSpPr>
        <p:spPr>
          <a:xfrm>
            <a:off x="5391604" y="2720573"/>
            <a:ext cx="628650" cy="2921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9" name="Date Placeholder 8">
            <a:extLst>
              <a:ext uri="{FF2B5EF4-FFF2-40B4-BE49-F238E27FC236}">
                <a16:creationId xmlns:a16="http://schemas.microsoft.com/office/drawing/2014/main" id="{A8F6B5E8-BBE2-451C-86FC-59D8782E6AD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284168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689AF768-5049-455D-AC0C-A6739F7835F3}" type="slidenum">
              <a:rPr lang="en-US" altLang="en-US" smtClean="0"/>
              <a:pPr/>
              <a:t>7</a:t>
            </a:fld>
            <a:endParaRPr lang="en-US" altLang="en-US"/>
          </a:p>
        </p:txBody>
      </p:sp>
      <p:sp>
        <p:nvSpPr>
          <p:cNvPr id="7" name="Content Placeholder 6"/>
          <p:cNvSpPr>
            <a:spLocks noGrp="1"/>
          </p:cNvSpPr>
          <p:nvPr>
            <p:ph sz="quarter" idx="12"/>
          </p:nvPr>
        </p:nvSpPr>
        <p:spPr/>
        <p:txBody>
          <a:bodyPr>
            <a:normAutofit/>
          </a:bodyPr>
          <a:lstStyle/>
          <a:p>
            <a:r>
              <a:rPr lang="en-US" dirty="0"/>
              <a:t>Repaid </a:t>
            </a:r>
            <a:r>
              <a:rPr lang="en-US" b="1" dirty="0"/>
              <a:t>current </a:t>
            </a:r>
            <a:r>
              <a:rPr lang="en-US" dirty="0"/>
              <a:t>year’s unemployment compensation and </a:t>
            </a:r>
            <a:r>
              <a:rPr lang="en-US" b="1" dirty="0"/>
              <a:t>not</a:t>
            </a:r>
            <a:r>
              <a:rPr lang="en-US" dirty="0"/>
              <a:t> reflected on the Form 1099-G:</a:t>
            </a:r>
          </a:p>
          <a:p>
            <a:pPr lvl="1"/>
            <a:r>
              <a:rPr lang="en-US" dirty="0"/>
              <a:t>Go to Income &gt; Unemployment Compensation &gt; Unemployment Repayment</a:t>
            </a:r>
          </a:p>
          <a:p>
            <a:r>
              <a:rPr lang="en-US" dirty="0"/>
              <a:t>Repaid </a:t>
            </a:r>
            <a:r>
              <a:rPr lang="en-US" b="1" dirty="0"/>
              <a:t>prior</a:t>
            </a:r>
            <a:r>
              <a:rPr lang="en-US" dirty="0"/>
              <a:t> year’s unemployment compensation </a:t>
            </a:r>
          </a:p>
          <a:p>
            <a:pPr lvl="1"/>
            <a:r>
              <a:rPr lang="en-US" dirty="0"/>
              <a:t>See Payments lesson 35 – comprehensive topic</a:t>
            </a:r>
          </a:p>
          <a:p>
            <a:endParaRPr lang="en-US" dirty="0"/>
          </a:p>
        </p:txBody>
      </p:sp>
      <p:sp>
        <p:nvSpPr>
          <p:cNvPr id="2" name="Title 1"/>
          <p:cNvSpPr>
            <a:spLocks noGrp="1"/>
          </p:cNvSpPr>
          <p:nvPr>
            <p:ph type="title"/>
          </p:nvPr>
        </p:nvSpPr>
        <p:spPr/>
        <p:txBody>
          <a:bodyPr>
            <a:normAutofit/>
          </a:bodyPr>
          <a:lstStyle/>
          <a:p>
            <a:r>
              <a:rPr lang="en-US" dirty="0"/>
              <a:t>Repayment of Unemployment</a:t>
            </a:r>
          </a:p>
        </p:txBody>
      </p:sp>
      <p:sp>
        <p:nvSpPr>
          <p:cNvPr id="5" name="Date Placeholder 4">
            <a:extLst>
              <a:ext uri="{FF2B5EF4-FFF2-40B4-BE49-F238E27FC236}">
                <a16:creationId xmlns:a16="http://schemas.microsoft.com/office/drawing/2014/main" id="{C94CC447-D6F1-4667-98DF-7DC65727BC22}"/>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406186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6ip5jGL4T.jpg"/>
          <p:cNvPicPr>
            <a:picLocks noChangeAspect="1"/>
          </p:cNvPicPr>
          <p:nvPr/>
        </p:nvPicPr>
        <p:blipFill rotWithShape="1">
          <a:blip r:embed="rId3"/>
          <a:srcRect t="11944"/>
          <a:stretch/>
        </p:blipFill>
        <p:spPr>
          <a:xfrm>
            <a:off x="2457450" y="2057400"/>
            <a:ext cx="3827860" cy="3370660"/>
          </a:xfrm>
          <a:prstGeom prst="rect">
            <a:avLst/>
          </a:prstGeom>
        </p:spPr>
      </p:pic>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689AF768-5049-455D-AC0C-A6739F7835F3}" type="slidenum">
              <a:rPr lang="en-US" altLang="en-US" smtClean="0"/>
              <a:pPr/>
              <a:t>8</a:t>
            </a:fld>
            <a:endParaRPr lang="en-US" altLang="en-US"/>
          </a:p>
        </p:txBody>
      </p:sp>
      <p:sp>
        <p:nvSpPr>
          <p:cNvPr id="16387" name="Content Placeholder 2"/>
          <p:cNvSpPr>
            <a:spLocks noGrp="1"/>
          </p:cNvSpPr>
          <p:nvPr>
            <p:ph sz="quarter" idx="12"/>
          </p:nvPr>
        </p:nvSpPr>
        <p:spPr/>
        <p:txBody>
          <a:bodyPr/>
          <a:lstStyle/>
          <a:p>
            <a:endParaRPr lang="en-US" altLang="en-US" dirty="0"/>
          </a:p>
          <a:p>
            <a:endParaRPr lang="en-US" altLang="en-US" dirty="0"/>
          </a:p>
          <a:p>
            <a:endParaRPr lang="en-US" altLang="en-US" dirty="0"/>
          </a:p>
        </p:txBody>
      </p:sp>
      <p:sp>
        <p:nvSpPr>
          <p:cNvPr id="11266" name="Title 1"/>
          <p:cNvSpPr>
            <a:spLocks noGrp="1"/>
          </p:cNvSpPr>
          <p:nvPr>
            <p:ph type="title"/>
          </p:nvPr>
        </p:nvSpPr>
        <p:spPr/>
        <p:txBody>
          <a:bodyPr>
            <a:normAutofit/>
          </a:bodyPr>
          <a:lstStyle/>
          <a:p>
            <a:r>
              <a:rPr lang="en-US" dirty="0"/>
              <a:t>Unemployment Compensation</a:t>
            </a:r>
          </a:p>
        </p:txBody>
      </p:sp>
      <p:sp>
        <p:nvSpPr>
          <p:cNvPr id="16392" name="Rectangle 1"/>
          <p:cNvSpPr>
            <a:spLocks noChangeArrowheads="1"/>
          </p:cNvSpPr>
          <p:nvPr/>
        </p:nvSpPr>
        <p:spPr bwMode="auto">
          <a:xfrm>
            <a:off x="1085850" y="2228851"/>
            <a:ext cx="179177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700" b="1" dirty="0">
                <a:solidFill>
                  <a:srgbClr val="23263C"/>
                </a:solidFill>
                <a:latin typeface="Calibri" panose="020F0502020204030204" pitchFamily="34" charset="0"/>
                <a:cs typeface="Calibri" panose="020F0502020204030204" pitchFamily="34" charset="0"/>
              </a:rPr>
              <a:t>Questions?</a:t>
            </a:r>
            <a:endParaRPr lang="en-US" altLang="en-US" sz="2700" b="1" dirty="0">
              <a:latin typeface="Calibri" panose="020F0502020204030204" pitchFamily="34" charset="0"/>
              <a:cs typeface="Calibri" panose="020F0502020204030204" pitchFamily="34" charset="0"/>
            </a:endParaRPr>
          </a:p>
        </p:txBody>
      </p:sp>
      <p:sp>
        <p:nvSpPr>
          <p:cNvPr id="16393" name="Rectangle 9"/>
          <p:cNvSpPr>
            <a:spLocks noChangeArrowheads="1"/>
          </p:cNvSpPr>
          <p:nvPr/>
        </p:nvSpPr>
        <p:spPr bwMode="auto">
          <a:xfrm>
            <a:off x="5720781" y="2958628"/>
            <a:ext cx="1980029"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700" b="1" dirty="0">
                <a:solidFill>
                  <a:srgbClr val="23263C"/>
                </a:solidFill>
                <a:latin typeface="Calibri" panose="020F0502020204030204" pitchFamily="34" charset="0"/>
                <a:cs typeface="Calibri" panose="020F0502020204030204" pitchFamily="34" charset="0"/>
              </a:rPr>
              <a:t>Comments…</a:t>
            </a:r>
            <a:endParaRPr lang="en-US" altLang="en-US" sz="2700" b="1" dirty="0">
              <a:latin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145BCD30-88B5-4259-BF00-F5AAD40D10FE}"/>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679081826"/>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st0.pptx" id="{CC562863-BD57-406F-98B2-9724686E7091}" vid="{C13A453C-3A0E-4BA4-B766-C0BD3EBB30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NTTC</Template>
  <TotalTime>13</TotalTime>
  <Words>364</Words>
  <Application>Microsoft Office PowerPoint</Application>
  <PresentationFormat>On-screen Show (4:3)</PresentationFormat>
  <Paragraphs>79</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Default Theme</vt:lpstr>
      <vt:lpstr>Unemployment Compensation</vt:lpstr>
      <vt:lpstr>Lesson Topics</vt:lpstr>
      <vt:lpstr>Intake Booklet</vt:lpstr>
      <vt:lpstr>Unemployment Compensation</vt:lpstr>
      <vt:lpstr>Form 1099-G</vt:lpstr>
      <vt:lpstr>Form 1099-G Out of Scope</vt:lpstr>
      <vt:lpstr>Repayment of Unemployment</vt:lpstr>
      <vt:lpstr>Unemployment Compensation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01</dc:title>
  <dc:creator>Al TP4F</dc:creator>
  <cp:lastModifiedBy>Al TP4F</cp:lastModifiedBy>
  <cp:revision>4</cp:revision>
  <dcterms:created xsi:type="dcterms:W3CDTF">2019-11-27T20:06:40Z</dcterms:created>
  <dcterms:modified xsi:type="dcterms:W3CDTF">2019-11-27T21:45:04Z</dcterms:modified>
</cp:coreProperties>
</file>